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OSV8PTctsXDETNjzC6s1qu8O0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8D59C8-7ED1-48E0-96F7-CD9EF2FA39D1}">
  <a:tblStyle styleId="{DA8D59C8-7ED1-48E0-96F7-CD9EF2FA39D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9.gif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gif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5.gif"/><Relationship Id="rId5" Type="http://schemas.openxmlformats.org/officeDocument/2006/relationships/hyperlink" Target="https://github.com/NariddhKhean/Grasshopper_DQN/blob/master/README.m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/>
        </p:nvSpPr>
        <p:spPr>
          <a:xfrm>
            <a:off x="228753" y="3781425"/>
            <a:ext cx="76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NEO</a:t>
            </a:r>
            <a:r>
              <a:rPr b="0" i="0" lang="en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- </a:t>
            </a:r>
            <a:r>
              <a:rPr b="0" i="0" lang="en" sz="11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Salvador Calgua and Irene Martín Luque</a:t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58" name="Google Shape;58;p1"/>
          <p:cNvGrpSpPr/>
          <p:nvPr/>
        </p:nvGrpSpPr>
        <p:grpSpPr>
          <a:xfrm>
            <a:off x="228747" y="924540"/>
            <a:ext cx="8548179" cy="2961606"/>
            <a:chOff x="228747" y="1000740"/>
            <a:chExt cx="8548179" cy="2961606"/>
          </a:xfrm>
        </p:grpSpPr>
        <p:pic>
          <p:nvPicPr>
            <p:cNvPr id="59" name="Google Shape;59;p1"/>
            <p:cNvPicPr preferRelativeResize="0"/>
            <p:nvPr/>
          </p:nvPicPr>
          <p:blipFill rotWithShape="1">
            <a:blip r:embed="rId3">
              <a:alphaModFix amt="86000"/>
            </a:blip>
            <a:srcRect b="7577" l="0" r="0" t="0"/>
            <a:stretch/>
          </p:blipFill>
          <p:spPr>
            <a:xfrm>
              <a:off x="228747" y="2611892"/>
              <a:ext cx="1424697" cy="1350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"/>
            <p:cNvPicPr preferRelativeResize="0"/>
            <p:nvPr/>
          </p:nvPicPr>
          <p:blipFill rotWithShape="1">
            <a:blip r:embed="rId4">
              <a:alphaModFix amt="86000"/>
            </a:blip>
            <a:srcRect b="7577" l="0" r="0" t="0"/>
            <a:stretch/>
          </p:blipFill>
          <p:spPr>
            <a:xfrm>
              <a:off x="1653444" y="2611892"/>
              <a:ext cx="1424697" cy="1350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"/>
            <p:cNvPicPr preferRelativeResize="0"/>
            <p:nvPr/>
          </p:nvPicPr>
          <p:blipFill rotWithShape="1">
            <a:blip r:embed="rId5">
              <a:alphaModFix amt="86000"/>
            </a:blip>
            <a:srcRect b="7577" l="0" r="0" t="0"/>
            <a:stretch/>
          </p:blipFill>
          <p:spPr>
            <a:xfrm>
              <a:off x="3078141" y="2611892"/>
              <a:ext cx="1424697" cy="1350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228754" y="18008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1653444" y="18008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3078141" y="18008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"/>
            <p:cNvPicPr preferRelativeResize="0"/>
            <p:nvPr/>
          </p:nvPicPr>
          <p:blipFill rotWithShape="1">
            <a:blip r:embed="rId5">
              <a:alphaModFix amt="86000"/>
            </a:blip>
            <a:srcRect b="7577" l="0" r="0" t="0"/>
            <a:stretch/>
          </p:blipFill>
          <p:spPr>
            <a:xfrm>
              <a:off x="4502838" y="2611892"/>
              <a:ext cx="1424697" cy="1350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"/>
            <p:cNvPicPr preferRelativeResize="0"/>
            <p:nvPr/>
          </p:nvPicPr>
          <p:blipFill rotWithShape="1">
            <a:blip r:embed="rId5">
              <a:alphaModFix amt="86000"/>
            </a:blip>
            <a:srcRect b="7577" l="0" r="0" t="0"/>
            <a:stretch/>
          </p:blipFill>
          <p:spPr>
            <a:xfrm>
              <a:off x="5927534" y="2611892"/>
              <a:ext cx="1424697" cy="1350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4502844" y="18008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5927534" y="18008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"/>
            <p:cNvPicPr preferRelativeResize="0"/>
            <p:nvPr/>
          </p:nvPicPr>
          <p:blipFill rotWithShape="1">
            <a:blip r:embed="rId5">
              <a:alphaModFix amt="86000"/>
            </a:blip>
            <a:srcRect b="7577" l="0" r="0" t="0"/>
            <a:stretch/>
          </p:blipFill>
          <p:spPr>
            <a:xfrm>
              <a:off x="7352222" y="2611892"/>
              <a:ext cx="1424697" cy="1350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7352229" y="18008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228754" y="10007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1653444" y="10007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3078141" y="10007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4502844" y="10007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5927534" y="10007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"/>
            <p:cNvPicPr preferRelativeResize="0"/>
            <p:nvPr/>
          </p:nvPicPr>
          <p:blipFill rotWithShape="1">
            <a:blip r:embed="rId5">
              <a:alphaModFix amt="86000"/>
            </a:blip>
            <a:srcRect b="43152" l="0" r="0" t="0"/>
            <a:stretch/>
          </p:blipFill>
          <p:spPr>
            <a:xfrm>
              <a:off x="7352229" y="1000740"/>
              <a:ext cx="1424697" cy="830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"/>
          <p:cNvSpPr/>
          <p:nvPr/>
        </p:nvSpPr>
        <p:spPr>
          <a:xfrm>
            <a:off x="3285300" y="1683950"/>
            <a:ext cx="71400" cy="7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1"/>
          <p:cNvCxnSpPr/>
          <p:nvPr/>
        </p:nvCxnSpPr>
        <p:spPr>
          <a:xfrm>
            <a:off x="3380550" y="1798250"/>
            <a:ext cx="5741700" cy="300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" name="Google Shape;79;p1"/>
          <p:cNvCxnSpPr>
            <a:stCxn id="77" idx="6"/>
          </p:cNvCxnSpPr>
          <p:nvPr/>
        </p:nvCxnSpPr>
        <p:spPr>
          <a:xfrm>
            <a:off x="3356700" y="1719650"/>
            <a:ext cx="5819400" cy="232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0" name="Google Shape;80;p1"/>
          <p:cNvCxnSpPr>
            <a:stCxn id="77" idx="5"/>
          </p:cNvCxnSpPr>
          <p:nvPr/>
        </p:nvCxnSpPr>
        <p:spPr>
          <a:xfrm>
            <a:off x="3346244" y="1744894"/>
            <a:ext cx="5828700" cy="1610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1" name="Google Shape;81;p1"/>
          <p:cNvCxnSpPr>
            <a:stCxn id="77" idx="5"/>
          </p:cNvCxnSpPr>
          <p:nvPr/>
        </p:nvCxnSpPr>
        <p:spPr>
          <a:xfrm>
            <a:off x="3346244" y="1744894"/>
            <a:ext cx="5819100" cy="175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2" name="Google Shape;82;p1"/>
          <p:cNvCxnSpPr>
            <a:stCxn id="77" idx="3"/>
          </p:cNvCxnSpPr>
          <p:nvPr/>
        </p:nvCxnSpPr>
        <p:spPr>
          <a:xfrm>
            <a:off x="3295756" y="1744894"/>
            <a:ext cx="5876100" cy="2596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3" name="Google Shape;83;p1"/>
          <p:cNvCxnSpPr>
            <a:stCxn id="77" idx="7"/>
          </p:cNvCxnSpPr>
          <p:nvPr/>
        </p:nvCxnSpPr>
        <p:spPr>
          <a:xfrm>
            <a:off x="3346244" y="1694406"/>
            <a:ext cx="4750200" cy="337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4" name="Google Shape;84;p1"/>
          <p:cNvCxnSpPr>
            <a:stCxn id="77" idx="0"/>
          </p:cNvCxnSpPr>
          <p:nvPr/>
        </p:nvCxnSpPr>
        <p:spPr>
          <a:xfrm>
            <a:off x="3321000" y="1683950"/>
            <a:ext cx="5822100" cy="333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5" name="Google Shape;85;p1"/>
          <p:cNvCxnSpPr>
            <a:stCxn id="77" idx="0"/>
          </p:cNvCxnSpPr>
          <p:nvPr/>
        </p:nvCxnSpPr>
        <p:spPr>
          <a:xfrm>
            <a:off x="3321000" y="1683950"/>
            <a:ext cx="3183900" cy="3352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6" name="Google Shape;86;p1"/>
          <p:cNvCxnSpPr>
            <a:stCxn id="77" idx="6"/>
          </p:cNvCxnSpPr>
          <p:nvPr/>
        </p:nvCxnSpPr>
        <p:spPr>
          <a:xfrm>
            <a:off x="3356700" y="1719650"/>
            <a:ext cx="3957600" cy="331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7" name="Google Shape;87;p1"/>
          <p:cNvSpPr txBox="1"/>
          <p:nvPr/>
        </p:nvSpPr>
        <p:spPr>
          <a:xfrm>
            <a:off x="228753" y="4334525"/>
            <a:ext cx="7647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Machine Learning</a:t>
            </a:r>
            <a:endParaRPr b="0" i="0" sz="1100" u="none" cap="none" strike="noStrike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Gabriella Rossi and Hesham Shawqy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752402" y="3886150"/>
            <a:ext cx="19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MaCAD 2022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0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7552955" y="415677"/>
            <a:ext cx="76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p_a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(x_a, y_a)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775" y="735725"/>
            <a:ext cx="4004475" cy="37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6265" y="1057264"/>
            <a:ext cx="402907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[4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Data exploration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7552955" y="415677"/>
            <a:ext cx="76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p_a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(x_a, y_a)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25" y="908875"/>
            <a:ext cx="4088410" cy="35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[4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Data exploration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5" name="Google Shape;23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7375" y="1070400"/>
            <a:ext cx="4532453" cy="297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2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7552955" y="415677"/>
            <a:ext cx="76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p_a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(x_a, y_a)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12"/>
          <p:cNvSpPr txBox="1"/>
          <p:nvPr/>
        </p:nvSpPr>
        <p:spPr>
          <a:xfrm>
            <a:off x="5301625" y="1582275"/>
            <a:ext cx="405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[0.68426793 0.1616216  0.08183901 0.05717743 0.01176494 0.00332908]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4" name="Google Shape;244;p12"/>
          <p:cNvGraphicFramePr/>
          <p:nvPr/>
        </p:nvGraphicFramePr>
        <p:xfrm>
          <a:off x="5377825" y="13441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{DA8D59C8-7ED1-48E0-96F7-CD9EF2FA39D1}</a:tableStyleId>
              </a:tblPr>
              <a:tblGrid>
                <a:gridCol w="476325"/>
                <a:gridCol w="929975"/>
                <a:gridCol w="476325"/>
                <a:gridCol w="555700"/>
                <a:gridCol w="612425"/>
                <a:gridCol w="544375"/>
              </a:tblGrid>
              <a:tr h="295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</a:t>
                      </a:r>
                      <a:endParaRPr b="1" sz="1050" u="none" cap="none" strike="noStrike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clean_area</a:t>
                      </a:r>
                      <a:endParaRPr b="1" sz="1050" u="none" cap="none" strike="noStrike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</a:t>
                      </a:r>
                      <a:endParaRPr b="1" sz="1050" u="none" cap="none" strike="noStrike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steps</a:t>
                      </a:r>
                      <a:endParaRPr b="1" sz="1050" u="none" cap="none" strike="noStrike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height</a:t>
                      </a:r>
                      <a:endParaRPr b="1" sz="1050" u="none" cap="none" strike="noStrike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width</a:t>
                      </a:r>
                      <a:endParaRPr b="1" sz="1050" u="none" cap="none" strike="noStrike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  <p:sp>
        <p:nvSpPr>
          <p:cNvPr id="245" name="Google Shape;245;p12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[4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Data exploration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6413126" y="2173775"/>
            <a:ext cx="1833000" cy="115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  PC0        	</a:t>
            </a: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area</a:t>
            </a:r>
            <a:endParaRPr b="1" i="0" sz="105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 PC1       	</a:t>
            </a: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width</a:t>
            </a:r>
            <a:endParaRPr b="1" i="0" sz="105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PC2  		</a:t>
            </a: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clean_area</a:t>
            </a:r>
            <a:endParaRPr b="1" i="0" sz="105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 PC3      	</a:t>
            </a: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height</a:t>
            </a:r>
            <a:endParaRPr b="1" i="0" sz="105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  PC4       	</a:t>
            </a: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steps</a:t>
            </a:r>
            <a:endParaRPr b="1" i="0" sz="105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  PC5        	</a:t>
            </a: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time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25" y="899310"/>
            <a:ext cx="4595100" cy="32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/>
        </p:nvSpPr>
        <p:spPr>
          <a:xfrm>
            <a:off x="1261200" y="3918475"/>
            <a:ext cx="201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0.9679723312449333</a:t>
            </a:r>
            <a:endParaRPr b="1" i="0" sz="105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Model_Performance</a:t>
            </a: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-3611675" y="1966025"/>
            <a:ext cx="33978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Data = area, clean_area, per_clean_area, steps</a:t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008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# Define the dependant variable / target to predict</a:t>
            </a:r>
            <a:endParaRPr b="0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y_reg = data.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time</a:t>
            </a:r>
            <a:endParaRPr b="1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008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-3403275" y="16198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test_size =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0.25, </a:t>
            </a: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random_state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= 45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1622225" y="660800"/>
            <a:ext cx="1339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LinearRegression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000" y="952113"/>
            <a:ext cx="4205924" cy="29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 txBox="1"/>
          <p:nvPr/>
        </p:nvSpPr>
        <p:spPr>
          <a:xfrm>
            <a:off x="5475450" y="6608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XGBRegressor</a:t>
            </a:r>
            <a:endParaRPr b="1" i="0" sz="10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0000" y="952100"/>
            <a:ext cx="4205925" cy="300301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5838996" y="3923313"/>
            <a:ext cx="20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0.9871792765302982</a:t>
            </a:r>
            <a:endParaRPr b="1" i="0" sz="105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Model_Performance</a:t>
            </a:r>
            <a:r>
              <a:rPr b="0" i="0" lang="en" sz="105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3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3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3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[5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3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Shallow Learning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/>
          <p:nvPr/>
        </p:nvSpPr>
        <p:spPr>
          <a:xfrm>
            <a:off x="1261200" y="3918475"/>
            <a:ext cx="201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0.9850316706339624</a:t>
            </a:r>
            <a:endParaRPr b="1" i="0" sz="105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Model_Performance</a:t>
            </a: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-3611675" y="1966025"/>
            <a:ext cx="33978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Data = area, clean_area, per_clean_area, steps</a:t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008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# Define the dependant variable / target to predict</a:t>
            </a:r>
            <a:endParaRPr b="0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y_reg = data.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time</a:t>
            </a:r>
            <a:endParaRPr b="1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008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8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-3403275" y="16198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test_size =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0.25, </a:t>
            </a: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random_state </a:t>
            </a: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= 45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236525" y="811150"/>
            <a:ext cx="361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Kernel_Ridge.- Degree = 3 </a:t>
            </a: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Polynomial Kernel</a:t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14"/>
          <p:cNvSpPr txBox="1"/>
          <p:nvPr/>
        </p:nvSpPr>
        <p:spPr>
          <a:xfrm>
            <a:off x="5175277" y="3931386"/>
            <a:ext cx="3565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Comparison.- </a:t>
            </a:r>
            <a:r>
              <a:rPr b="1" i="0" lang="en" sz="105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Linear, </a:t>
            </a:r>
            <a:r>
              <a:rPr b="1" i="0" lang="en" sz="10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XGBRegressor, Polynomial</a:t>
            </a:r>
            <a:r>
              <a:rPr b="1" i="0" lang="en" sz="105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Kernel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4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25" y="1232775"/>
            <a:ext cx="3750700" cy="26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6825" y="1081913"/>
            <a:ext cx="4917876" cy="25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4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4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[5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Shallow Learning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475" y="1499675"/>
            <a:ext cx="2992172" cy="17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5"/>
          <p:cNvSpPr txBox="1"/>
          <p:nvPr/>
        </p:nvSpPr>
        <p:spPr>
          <a:xfrm>
            <a:off x="808198" y="3286650"/>
            <a:ext cx="1339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LinearRegression</a:t>
            </a:r>
            <a:endParaRPr b="1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15"/>
          <p:cNvSpPr txBox="1"/>
          <p:nvPr/>
        </p:nvSpPr>
        <p:spPr>
          <a:xfrm>
            <a:off x="6752760" y="3286650"/>
            <a:ext cx="174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Kernel_Ridge.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5"/>
          <p:cNvSpPr txBox="1"/>
          <p:nvPr/>
        </p:nvSpPr>
        <p:spPr>
          <a:xfrm>
            <a:off x="3676123" y="3286650"/>
            <a:ext cx="174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XGBRegressor</a:t>
            </a:r>
            <a:endParaRPr b="1" i="0" sz="10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25" y="1474088"/>
            <a:ext cx="3104652" cy="177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3815" y="1499666"/>
            <a:ext cx="2961311" cy="172761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5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[5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5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Shallow Learning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/>
        </p:nvSpPr>
        <p:spPr>
          <a:xfrm>
            <a:off x="615360" y="39429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mse_test: </a:t>
            </a: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0.0005295599694363773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6593551" y="4099775"/>
            <a:ext cx="148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Time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6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390650" y="846213"/>
            <a:ext cx="3449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Model: "sequential_15"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     Param #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dense_132 (Dense)           (None, 2)                 14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dense_133 (Dense)           (None, 4)                 12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dense_134 (Dense)           (None, 4)                 20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dense_135 (Dense)           (None, 4)                 20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dense_136 (Dense)           (None, 2)                 10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dense_137 (Dense)           (None, 2)                 6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dense_138 (Dense)           (None, 4)                 12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dense_139 (Dense)           (None, 2)                 10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dense_140 (Dense)           (None, 2)                 6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dense_141 (Dense)           (None, 1)                 3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113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113</a:t>
            </a:r>
            <a:endParaRPr b="0" i="0" sz="6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Non-trainable params: 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9800" y="60850"/>
            <a:ext cx="2843775" cy="201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6950" y="2113225"/>
            <a:ext cx="2776436" cy="19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6"/>
          <p:cNvSpPr txBox="1"/>
          <p:nvPr/>
        </p:nvSpPr>
        <p:spPr>
          <a:xfrm>
            <a:off x="6906000" y="3888105"/>
            <a:ext cx="86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y_truth,</a:t>
            </a: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16"/>
          <p:cNvSpPr txBox="1"/>
          <p:nvPr/>
        </p:nvSpPr>
        <p:spPr>
          <a:xfrm rot="-5400000">
            <a:off x="5397025" y="2867988"/>
            <a:ext cx="755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y_pred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16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[6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ANN Regression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 txBox="1"/>
          <p:nvPr/>
        </p:nvSpPr>
        <p:spPr>
          <a:xfrm>
            <a:off x="1009885" y="40189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mse_test:  </a:t>
            </a: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0.036974821239709854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6669751" y="4099775"/>
            <a:ext cx="148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Time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7"/>
          <p:cNvSpPr txBox="1"/>
          <p:nvPr/>
        </p:nvSpPr>
        <p:spPr>
          <a:xfrm>
            <a:off x="6982200" y="3888105"/>
            <a:ext cx="86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y_truth,</a:t>
            </a: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 rot="-5400000">
            <a:off x="5473225" y="2867988"/>
            <a:ext cx="755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y_pred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17"/>
          <p:cNvSpPr txBox="1"/>
          <p:nvPr/>
        </p:nvSpPr>
        <p:spPr>
          <a:xfrm>
            <a:off x="447825" y="735725"/>
            <a:ext cx="3964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Model: "sequential_31"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     Param #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dense_195 (Dense)           (None, 2)                 14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dense_196 (Dense)           (None, 4)                 12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dense_197 (Dense)           (None, 4)                 20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dense_198 (Dense)           (None, 4)                 20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dense_199 (Dense)           (None, 4)                 20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dense_200 (Dense)           (None, 2)                 10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dense_201 (Dense)           (None, 1)                 3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dense_202 (Dense)           (None, 5)                 10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dense_203 (Dense)           (None, 3)                 18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dense_204 (Dense)           (None, 1)                 4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131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131</a:t>
            </a:r>
            <a:endParaRPr b="0" i="0" sz="7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Non-trainable params: 0</a:t>
            </a:r>
            <a:endParaRPr b="0" i="0" sz="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1625" y="227525"/>
            <a:ext cx="2547077" cy="18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0062" y="2204138"/>
            <a:ext cx="2635874" cy="1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7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[6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ANN Regression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/>
          <p:nvPr/>
        </p:nvSpPr>
        <p:spPr>
          <a:xfrm>
            <a:off x="985510" y="41791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mse_test:  </a:t>
            </a: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0.036974821239709854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6563140" y="4026375"/>
            <a:ext cx="148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Time</a:t>
            </a:r>
            <a:endParaRPr b="1" i="0" sz="8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6" name="Google Shape;3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8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 txBox="1"/>
          <p:nvPr/>
        </p:nvSpPr>
        <p:spPr>
          <a:xfrm>
            <a:off x="408750" y="3479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408750" y="3479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[7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752625" y="457025"/>
            <a:ext cx="36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ANN Prediction and Deployment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1" name="Google Shape;341;p18"/>
          <p:cNvSpPr txBox="1"/>
          <p:nvPr/>
        </p:nvSpPr>
        <p:spPr>
          <a:xfrm>
            <a:off x="332175" y="1028700"/>
            <a:ext cx="4500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Model: "sequential_2"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     Param #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dense_16 (Dense)            (None, 2)                 8 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dense_17 (Dense)            (None, 4)                 12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dense_18 (Dense)            (None, 4)                 20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dense_19 (Dense)            (None, 2)                 10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dense_20 (Dense)            (None, 2)                 6 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dense_21 (Dense)            (None, 1)                 3 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59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59</a:t>
            </a:r>
            <a:endParaRPr b="0" i="0" sz="850" u="none" cap="none" strike="noStrike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Non-trainable params: 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9013" y="304800"/>
            <a:ext cx="3697171" cy="37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9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408750" y="3479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408750" y="3479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[7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752625" y="457025"/>
            <a:ext cx="36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ANN Prediction and Deployment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2" name="Google Shape;352;p19"/>
          <p:cNvSpPr txBox="1"/>
          <p:nvPr/>
        </p:nvSpPr>
        <p:spPr>
          <a:xfrm>
            <a:off x="3228450" y="3986488"/>
            <a:ext cx="1882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width and height variation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9"/>
          <p:cNvSpPr txBox="1"/>
          <p:nvPr/>
        </p:nvSpPr>
        <p:spPr>
          <a:xfrm>
            <a:off x="4872288" y="776125"/>
            <a:ext cx="1882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prediction screenshot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200" y="963475"/>
            <a:ext cx="1882499" cy="163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200" y="2665217"/>
            <a:ext cx="1882499" cy="163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3249" y="1174963"/>
            <a:ext cx="6180608" cy="27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285300" y="1683950"/>
            <a:ext cx="71400" cy="7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600228" y="304625"/>
            <a:ext cx="764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State of the art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25" y="923488"/>
            <a:ext cx="3068854" cy="30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256350" y="4085100"/>
            <a:ext cx="5791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United Nations Secretariat building in mid-town Manhattan, NY, circa 1955</a:t>
            </a:r>
            <a:endParaRPr b="0" i="0" sz="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12283" r="19396" t="0"/>
          <a:stretch/>
        </p:blipFill>
        <p:spPr>
          <a:xfrm>
            <a:off x="3645449" y="923488"/>
            <a:ext cx="3068850" cy="3088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2552853" y="923500"/>
            <a:ext cx="764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1955</a:t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5867553" y="923500"/>
            <a:ext cx="764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2021</a:t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6">
            <a:alphaModFix/>
          </a:blip>
          <a:srcRect b="0" l="72208" r="0" t="0"/>
          <a:stretch/>
        </p:blipFill>
        <p:spPr>
          <a:xfrm>
            <a:off x="7458050" y="1824273"/>
            <a:ext cx="897025" cy="197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"/>
          <p:cNvCxnSpPr/>
          <p:nvPr/>
        </p:nvCxnSpPr>
        <p:spPr>
          <a:xfrm rot="10800000">
            <a:off x="7800250" y="-13850"/>
            <a:ext cx="213000" cy="295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2"/>
          <p:cNvCxnSpPr/>
          <p:nvPr/>
        </p:nvCxnSpPr>
        <p:spPr>
          <a:xfrm rot="10800000">
            <a:off x="7799425" y="2500"/>
            <a:ext cx="157200" cy="266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0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552955" y="415677"/>
            <a:ext cx="76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p_a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(x_a, y_a)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" name="Google Shape;3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275" y="816100"/>
            <a:ext cx="4389126" cy="351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5801" y="1416989"/>
            <a:ext cx="4105800" cy="2309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0"/>
          <p:cNvSpPr txBox="1"/>
          <p:nvPr/>
        </p:nvSpPr>
        <p:spPr>
          <a:xfrm>
            <a:off x="408750" y="3479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408750" y="3479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[7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52625" y="457025"/>
            <a:ext cx="365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ANN Prediction and Deployment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3285300" y="1683950"/>
            <a:ext cx="71400" cy="7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256350" y="4085100"/>
            <a:ext cx="5791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en" sz="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https://www.mariayablonina.com/mobile-robotic-fabrication-system</a:t>
            </a:r>
            <a:endParaRPr b="0" i="0" sz="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[2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600227" y="304625"/>
            <a:ext cx="20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State of the Art_2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123950"/>
            <a:ext cx="51435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065933"/>
            <a:ext cx="4419599" cy="296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569125" y="2043650"/>
            <a:ext cx="1228200" cy="6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DQN:</a:t>
            </a:r>
            <a:endParaRPr b="1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Train Model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Deployment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" name="Google Shape;127;p4"/>
          <p:cNvCxnSpPr>
            <a:stCxn id="126" idx="3"/>
            <a:endCxn id="128" idx="1"/>
          </p:cNvCxnSpPr>
          <p:nvPr/>
        </p:nvCxnSpPr>
        <p:spPr>
          <a:xfrm>
            <a:off x="1797325" y="2355350"/>
            <a:ext cx="644700" cy="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4"/>
          <p:cNvSpPr txBox="1"/>
          <p:nvPr/>
        </p:nvSpPr>
        <p:spPr>
          <a:xfrm>
            <a:off x="2442113" y="2043650"/>
            <a:ext cx="1228200" cy="6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 Exploration:</a:t>
            </a:r>
            <a:endParaRPr b="1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Extract features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PCA Analysis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4085875" y="2043650"/>
            <a:ext cx="1228200" cy="6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Shallow Learning:</a:t>
            </a:r>
            <a:endParaRPr b="1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Regression Models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4"/>
          <p:cNvCxnSpPr>
            <a:stCxn id="128" idx="3"/>
            <a:endCxn id="129" idx="1"/>
          </p:cNvCxnSpPr>
          <p:nvPr/>
        </p:nvCxnSpPr>
        <p:spPr>
          <a:xfrm>
            <a:off x="3670313" y="2355350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4"/>
          <p:cNvSpPr txBox="1"/>
          <p:nvPr/>
        </p:nvSpPr>
        <p:spPr>
          <a:xfrm>
            <a:off x="5793913" y="2043650"/>
            <a:ext cx="1228200" cy="6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ANN Regression:</a:t>
            </a:r>
            <a:endParaRPr b="1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different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Architectures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p4"/>
          <p:cNvCxnSpPr>
            <a:stCxn id="129" idx="3"/>
            <a:endCxn id="131" idx="1"/>
          </p:cNvCxnSpPr>
          <p:nvPr/>
        </p:nvCxnSpPr>
        <p:spPr>
          <a:xfrm>
            <a:off x="5314075" y="2355350"/>
            <a:ext cx="479700" cy="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4"/>
          <p:cNvSpPr txBox="1"/>
          <p:nvPr/>
        </p:nvSpPr>
        <p:spPr>
          <a:xfrm>
            <a:off x="7594200" y="2119850"/>
            <a:ext cx="1228200" cy="47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Prediction:</a:t>
            </a:r>
            <a:endParaRPr b="1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4"/>
          <p:cNvCxnSpPr>
            <a:stCxn id="131" idx="3"/>
            <a:endCxn id="133" idx="1"/>
          </p:cNvCxnSpPr>
          <p:nvPr/>
        </p:nvCxnSpPr>
        <p:spPr>
          <a:xfrm>
            <a:off x="7022113" y="2355350"/>
            <a:ext cx="572100" cy="30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4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[3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600227" y="304625"/>
            <a:ext cx="20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Workflow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169925"/>
            <a:ext cx="4464200" cy="251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4620100" y="3838300"/>
            <a:ext cx="436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https://github.com/NariddhKhean/Grasshopper_DQN/blob/master/README.md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1404925" y="1272900"/>
            <a:ext cx="1228200" cy="6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Environment</a:t>
            </a:r>
            <a:endParaRPr b="1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endParaRPr b="1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Agent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[4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DQN Training &amp; Deploy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56775" y="2247413"/>
            <a:ext cx="3724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Layer (type)                 Output Shape              Param #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input_1 (InputLayer)         (None, 16)                0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dense (Dense)                (None, 64)                1088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dense_1 (Dense)              (None, 32)                2080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dense_2 (Dense)              (None, 16)                528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dense_3 (Dense)              (None, 3)                 51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Total params: 3,747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Trainable params: 3,747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Non-trainable params: 0</a:t>
            </a:r>
            <a:endParaRPr b="0" i="0" sz="700" u="none" cap="none" strike="noStrike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51" name="Google Shape;151;p5"/>
          <p:cNvCxnSpPr>
            <a:stCxn id="146" idx="2"/>
            <a:endCxn id="150" idx="0"/>
          </p:cNvCxnSpPr>
          <p:nvPr/>
        </p:nvCxnSpPr>
        <p:spPr>
          <a:xfrm>
            <a:off x="2019025" y="1896300"/>
            <a:ext cx="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5"/>
          <p:cNvCxnSpPr>
            <a:stCxn id="150" idx="3"/>
            <a:endCxn id="144" idx="1"/>
          </p:cNvCxnSpPr>
          <p:nvPr/>
        </p:nvCxnSpPr>
        <p:spPr>
          <a:xfrm flipH="1" rot="10800000">
            <a:off x="3881275" y="2425463"/>
            <a:ext cx="690600" cy="7224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b="31022" l="1787" r="0" t="24524"/>
          <a:stretch/>
        </p:blipFill>
        <p:spPr>
          <a:xfrm>
            <a:off x="1071575" y="1183475"/>
            <a:ext cx="7406574" cy="20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[4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Data exploration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3273813" y="3278675"/>
            <a:ext cx="3002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Windows.- </a:t>
            </a:r>
            <a:r>
              <a:rPr b="0" i="0" lang="en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Different sizes all of them with 4 sides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11181" t="0"/>
          <a:stretch/>
        </p:blipFill>
        <p:spPr>
          <a:xfrm>
            <a:off x="5726650" y="457450"/>
            <a:ext cx="3297926" cy="37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6229980" y="2155562"/>
            <a:ext cx="768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height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7357230" y="3254137"/>
            <a:ext cx="768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width</a:t>
            </a:r>
            <a:endParaRPr b="1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7568780" y="797202"/>
            <a:ext cx="76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p_a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(x_a, y_a)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322429" y="875937"/>
            <a:ext cx="106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p_b</a:t>
            </a:r>
            <a:endParaRPr b="1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(x_b, y_b)</a:t>
            </a:r>
            <a:endParaRPr b="1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6611025" y="3320012"/>
            <a:ext cx="76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p_c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(x_c, y_c)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8046295" y="3067700"/>
            <a:ext cx="71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p_d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(x_d, y_d)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256350" y="1763321"/>
            <a:ext cx="1548000" cy="11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area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clean_area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per_clean_area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steps 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time</a:t>
            </a:r>
            <a:r>
              <a:rPr b="0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.- clean 0.25/minute</a:t>
            </a:r>
            <a:endParaRPr b="0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height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width</a:t>
            </a:r>
            <a:endParaRPr b="0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987847" y="1961975"/>
            <a:ext cx="768000" cy="70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x_a, y_a 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x_b, y_b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x_c, y_c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x_d, y_d</a:t>
            </a:r>
            <a:endParaRPr b="0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2811346" y="1958395"/>
            <a:ext cx="7101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p_a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p_b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p_c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p_d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3650399" y="2023800"/>
            <a:ext cx="1413900" cy="57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bin.- </a:t>
            </a:r>
            <a:endParaRPr b="1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boolean values</a:t>
            </a:r>
            <a:endParaRPr b="0" i="0" sz="85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%clean area &gt; 0.35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7"/>
          <p:cNvCxnSpPr>
            <a:stCxn id="177" idx="3"/>
            <a:endCxn id="178" idx="1"/>
          </p:cNvCxnSpPr>
          <p:nvPr/>
        </p:nvCxnSpPr>
        <p:spPr>
          <a:xfrm>
            <a:off x="1804350" y="2313521"/>
            <a:ext cx="183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7"/>
          <p:cNvCxnSpPr>
            <a:stCxn id="179" idx="3"/>
            <a:endCxn id="180" idx="1"/>
          </p:cNvCxnSpPr>
          <p:nvPr/>
        </p:nvCxnSpPr>
        <p:spPr>
          <a:xfrm>
            <a:off x="3521446" y="2312395"/>
            <a:ext cx="12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7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[4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Data exploration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86" name="Google Shape;186;p7"/>
          <p:cNvCxnSpPr>
            <a:stCxn id="180" idx="3"/>
            <a:endCxn id="168" idx="1"/>
          </p:cNvCxnSpPr>
          <p:nvPr/>
        </p:nvCxnSpPr>
        <p:spPr>
          <a:xfrm>
            <a:off x="5064299" y="2312400"/>
            <a:ext cx="662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7552955" y="415677"/>
            <a:ext cx="76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p_a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(x_a, y_a)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25" y="928525"/>
            <a:ext cx="5258326" cy="32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6194875" y="1171050"/>
            <a:ext cx="2544300" cy="280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   area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   clean_area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2   per_clean_area 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3   steps           	  5000 non-null   int64  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4   time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5   height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6   width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7   x_a  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8   x_b 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9   x_c 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10  x_d             	  5000 non-null   int64  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11  y_a             	  5000 non-null   int64  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12  y_b 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13  y_c 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14  y_d  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15  p_a 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16  p_b 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17  p_c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18  p_d             	  5000 non-null   float64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19  bin             	  5000 non-null   int64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8"/>
          <p:cNvCxnSpPr>
            <a:stCxn id="194" idx="3"/>
            <a:endCxn id="195" idx="1"/>
          </p:cNvCxnSpPr>
          <p:nvPr/>
        </p:nvCxnSpPr>
        <p:spPr>
          <a:xfrm>
            <a:off x="5428951" y="2571750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8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[4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Data exploration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075" y="4447048"/>
            <a:ext cx="2205500" cy="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 txBox="1"/>
          <p:nvPr/>
        </p:nvSpPr>
        <p:spPr>
          <a:xfrm>
            <a:off x="170625" y="4551825"/>
            <a:ext cx="57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Tools for Data Encoding and ML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 MaCAD 2022 | Salvador Calgua and Irene Martín 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7552955" y="415677"/>
            <a:ext cx="76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p_a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" sz="9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(x_a, y_a)</a:t>
            </a:r>
            <a:endParaRPr b="0" i="0" sz="9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225" y="702225"/>
            <a:ext cx="3681340" cy="351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8850" y="702225"/>
            <a:ext cx="3706365" cy="351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256350" y="1955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[4</a:t>
            </a:r>
            <a:r>
              <a:rPr b="0" i="0" lang="en" sz="1400" u="none" cap="none" strike="noStrike">
                <a:solidFill>
                  <a:srgbClr val="F3F3F3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3F3F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 txBox="1"/>
          <p:nvPr/>
        </p:nvSpPr>
        <p:spPr>
          <a:xfrm>
            <a:off x="600224" y="304625"/>
            <a:ext cx="26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Data exploration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